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5715000" type="screen16x10"/>
  <p:notesSz cx="5715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16" d="100"/>
          <a:sy n="116" d="100"/>
        </p:scale>
        <p:origin x="108" y="11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1090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8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857500"/>
            <a:ext cx="2834640" cy="1045845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3200" y="0"/>
            <a:ext cx="6400800" cy="5715000"/>
          </a:xfrm>
          <a:prstGeom prst="rect">
            <a:avLst/>
          </a:prstGeom>
        </p:spPr>
      </p:pic>
      <p:sp>
        <p:nvSpPr>
          <p:cNvPr id="5" name="Object 4"/>
          <p:cNvSpPr txBox="1"/>
          <p:nvPr/>
        </p:nvSpPr>
        <p:spPr>
          <a:xfrm>
            <a:off x="205740" y="3063240"/>
            <a:ext cx="2423160" cy="62865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41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Welcome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000125"/>
            <a:ext cx="4206240" cy="805815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8800" y="1952565"/>
            <a:ext cx="2286000" cy="22860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4800" y="2428875"/>
            <a:ext cx="3291840" cy="228600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2034540" y="1205865"/>
            <a:ext cx="3794760" cy="78867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2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Get the facts out quickly.</a:t>
            </a:r>
            <a:endParaRPr lang="en-US" dirty="0"/>
          </a:p>
        </p:txBody>
      </p:sp>
      <p:sp>
        <p:nvSpPr>
          <p:cNvPr id="7" name="Object 6"/>
          <p:cNvSpPr txBox="1"/>
          <p:nvPr/>
        </p:nvSpPr>
        <p:spPr>
          <a:xfrm>
            <a:off x="4320540" y="2634615"/>
            <a:ext cx="2880360" cy="98298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Making announcements early shows leadership, builds trust, reduces rumors and signals ownership.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238190"/>
            <a:ext cx="3749040" cy="805815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8800" y="2190720"/>
            <a:ext cx="2286000" cy="22860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4800" y="2666940"/>
            <a:ext cx="3291840" cy="1148715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2034540" y="1443930"/>
            <a:ext cx="3337560" cy="39433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2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Don't get defensive.</a:t>
            </a:r>
            <a:endParaRPr lang="en-US" dirty="0"/>
          </a:p>
        </p:txBody>
      </p:sp>
      <p:sp>
        <p:nvSpPr>
          <p:cNvPr id="7" name="Object 6"/>
          <p:cNvSpPr txBox="1"/>
          <p:nvPr/>
        </p:nvSpPr>
        <p:spPr>
          <a:xfrm>
            <a:off x="4320540" y="2872680"/>
            <a:ext cx="2880360" cy="73723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Without trust, the public - and the media - will not believe you.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0200" y="1238190"/>
            <a:ext cx="6035040" cy="805815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00200" y="2190720"/>
            <a:ext cx="2286000" cy="22860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86200" y="2666940"/>
            <a:ext cx="3291840" cy="90297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1805940" y="1443930"/>
            <a:ext cx="5623560" cy="78867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2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Plot your communications strategy.</a:t>
            </a:r>
            <a:endParaRPr lang="en-US" dirty="0"/>
          </a:p>
        </p:txBody>
      </p:sp>
      <p:sp>
        <p:nvSpPr>
          <p:cNvPr id="7" name="Object 6"/>
          <p:cNvSpPr txBox="1"/>
          <p:nvPr/>
        </p:nvSpPr>
        <p:spPr>
          <a:xfrm>
            <a:off x="4091940" y="2872680"/>
            <a:ext cx="2880360" cy="49149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Never let your lawyer write your press statement alone.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977265"/>
            <a:ext cx="8321040" cy="805815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3200" y="1929705"/>
            <a:ext cx="1828800" cy="18288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" y="3834765"/>
            <a:ext cx="6492240" cy="90297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662940" y="1183005"/>
            <a:ext cx="7909560" cy="78867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2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Acknowledge and respect the 24-hour news cycle.</a:t>
            </a:r>
            <a:endParaRPr lang="en-US" dirty="0"/>
          </a:p>
        </p:txBody>
      </p:sp>
      <p:sp>
        <p:nvSpPr>
          <p:cNvPr id="7" name="Object 6"/>
          <p:cNvSpPr txBox="1"/>
          <p:nvPr/>
        </p:nvSpPr>
        <p:spPr>
          <a:xfrm>
            <a:off x="662940" y="4040505"/>
            <a:ext cx="6080760" cy="49149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"Never piss off people who buy paper by the pound, ink by the barrel or bytes by the mega."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977265"/>
            <a:ext cx="3749040" cy="805815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600" y="1929705"/>
            <a:ext cx="1828800" cy="18288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0400" y="3834765"/>
            <a:ext cx="2834640" cy="90297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2948940" y="1183005"/>
            <a:ext cx="3337560" cy="78867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2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It's okay to fight back.</a:t>
            </a:r>
            <a:endParaRPr lang="en-US" dirty="0"/>
          </a:p>
        </p:txBody>
      </p:sp>
      <p:sp>
        <p:nvSpPr>
          <p:cNvPr id="7" name="Object 6"/>
          <p:cNvSpPr txBox="1"/>
          <p:nvPr/>
        </p:nvSpPr>
        <p:spPr>
          <a:xfrm>
            <a:off x="3406140" y="4040505"/>
            <a:ext cx="2423160" cy="49149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It's totally okay to correct the record.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977265"/>
            <a:ext cx="2377440" cy="805815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600" y="1929705"/>
            <a:ext cx="1828800" cy="18288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1600" y="3834765"/>
            <a:ext cx="6492240" cy="90297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1577340" y="1183005"/>
            <a:ext cx="1965960" cy="78867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2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Come clean.</a:t>
            </a:r>
            <a:endParaRPr lang="en-US" dirty="0"/>
          </a:p>
        </p:txBody>
      </p:sp>
      <p:sp>
        <p:nvSpPr>
          <p:cNvPr id="7" name="Object 6"/>
          <p:cNvSpPr txBox="1"/>
          <p:nvPr/>
        </p:nvSpPr>
        <p:spPr>
          <a:xfrm>
            <a:off x="1577340" y="4040505"/>
            <a:ext cx="6080760" cy="49149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It is important for campaigns to understand that not everything is a scandal or crisis.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525" y="1262926"/>
            <a:ext cx="6294090" cy="1123980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488" y="741700"/>
            <a:ext cx="1433036" cy="1850946"/>
          </a:xfrm>
          <a:prstGeom prst="rect">
            <a:avLst/>
          </a:prstGeom>
        </p:spPr>
      </p:pic>
      <p:sp>
        <p:nvSpPr>
          <p:cNvPr id="5" name="Object 4"/>
          <p:cNvSpPr txBox="1"/>
          <p:nvPr/>
        </p:nvSpPr>
        <p:spPr>
          <a:xfrm>
            <a:off x="2402265" y="1468666"/>
            <a:ext cx="5882610" cy="39433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2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Free swim.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542925"/>
            <a:ext cx="3291840" cy="1045845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800" y="1971675"/>
            <a:ext cx="3200400" cy="3200400"/>
          </a:xfrm>
          <a:prstGeom prst="rect">
            <a:avLst/>
          </a:prstGeom>
        </p:spPr>
      </p:pic>
      <p:sp>
        <p:nvSpPr>
          <p:cNvPr id="5" name="Object 4"/>
          <p:cNvSpPr txBox="1"/>
          <p:nvPr/>
        </p:nvSpPr>
        <p:spPr>
          <a:xfrm>
            <a:off x="3177540" y="748665"/>
            <a:ext cx="2880360" cy="62865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41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6323" y="733038"/>
            <a:ext cx="3429000" cy="857250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2997" y="1716822"/>
            <a:ext cx="3143250" cy="34290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539" y="94030"/>
            <a:ext cx="3270677" cy="4447342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5072063" y="938778"/>
            <a:ext cx="3017520" cy="39433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2600" b="1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Agenda</a:t>
            </a:r>
            <a:endParaRPr lang="en-US" dirty="0"/>
          </a:p>
        </p:txBody>
      </p:sp>
      <p:sp>
        <p:nvSpPr>
          <p:cNvPr id="7" name="Object 6"/>
          <p:cNvSpPr txBox="1"/>
          <p:nvPr/>
        </p:nvSpPr>
        <p:spPr>
          <a:xfrm>
            <a:off x="5053042" y="1922562"/>
            <a:ext cx="2577465" cy="49149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342900" indent="-342900">
              <a:buSzPct val="100000"/>
              <a:buChar char="•"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What is crisis communications</a:t>
            </a:r>
            <a:endParaRPr lang="en-US" dirty="0"/>
          </a:p>
        </p:txBody>
      </p:sp>
      <p:sp>
        <p:nvSpPr>
          <p:cNvPr id="8" name="Object 7"/>
          <p:cNvSpPr txBox="1"/>
          <p:nvPr/>
        </p:nvSpPr>
        <p:spPr>
          <a:xfrm>
            <a:off x="5053042" y="2465487"/>
            <a:ext cx="2577465" cy="245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342900" indent="-342900">
              <a:buSzPct val="100000"/>
              <a:buChar char="•"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Build your bench</a:t>
            </a:r>
            <a:endParaRPr lang="en-US" dirty="0"/>
          </a:p>
        </p:txBody>
      </p:sp>
      <p:sp>
        <p:nvSpPr>
          <p:cNvPr id="9" name="Object 8"/>
          <p:cNvSpPr txBox="1"/>
          <p:nvPr/>
        </p:nvSpPr>
        <p:spPr>
          <a:xfrm>
            <a:off x="5053042" y="2762667"/>
            <a:ext cx="2577465" cy="49149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342900" indent="-342900">
              <a:buSzPct val="100000"/>
              <a:buChar char="•"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The 7 rules of crisis communications</a:t>
            </a:r>
            <a:endParaRPr lang="en-US" dirty="0"/>
          </a:p>
        </p:txBody>
      </p:sp>
      <p:sp>
        <p:nvSpPr>
          <p:cNvPr id="10" name="Object 9"/>
          <p:cNvSpPr txBox="1"/>
          <p:nvPr/>
        </p:nvSpPr>
        <p:spPr>
          <a:xfrm>
            <a:off x="5053042" y="3305592"/>
            <a:ext cx="2577465" cy="245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342900" indent="-342900">
              <a:buSzPct val="100000"/>
              <a:buChar char="•"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Free swim</a:t>
            </a:r>
            <a:endParaRPr lang="en-US" dirty="0"/>
          </a:p>
        </p:txBody>
      </p:sp>
      <p:sp>
        <p:nvSpPr>
          <p:cNvPr id="11" name="Object 10"/>
          <p:cNvSpPr txBox="1"/>
          <p:nvPr/>
        </p:nvSpPr>
        <p:spPr>
          <a:xfrm>
            <a:off x="5053042" y="3602772"/>
            <a:ext cx="2577465" cy="245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342900" indent="-342900">
              <a:buSzPct val="100000"/>
              <a:buChar char="•"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Questions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0070" y="864662"/>
            <a:ext cx="5573822" cy="805815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2286000" cy="22860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9711" y="2285911"/>
            <a:ext cx="7296894" cy="2152948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2905810" y="1070402"/>
            <a:ext cx="5162342" cy="39433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2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Defining crisis communications</a:t>
            </a:r>
            <a:endParaRPr lang="en-US" dirty="0"/>
          </a:p>
        </p:txBody>
      </p:sp>
      <p:sp>
        <p:nvSpPr>
          <p:cNvPr id="7" name="Object 6"/>
          <p:cNvSpPr txBox="1"/>
          <p:nvPr/>
        </p:nvSpPr>
        <p:spPr>
          <a:xfrm>
            <a:off x="1465451" y="2491651"/>
            <a:ext cx="6885414" cy="49149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Crisis communications is the collection, processing and dissemination of information required to address a crisis situation.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0070" y="864662"/>
            <a:ext cx="5718929" cy="805815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2286000" cy="22860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9711" y="2285911"/>
            <a:ext cx="7296894" cy="2152948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2905810" y="1070402"/>
            <a:ext cx="5307449" cy="39433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2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What is Crisis Communications?</a:t>
            </a:r>
            <a:endParaRPr lang="en-US" dirty="0"/>
          </a:p>
        </p:txBody>
      </p:sp>
      <p:sp>
        <p:nvSpPr>
          <p:cNvPr id="7" name="Object 6"/>
          <p:cNvSpPr txBox="1"/>
          <p:nvPr/>
        </p:nvSpPr>
        <p:spPr>
          <a:xfrm>
            <a:off x="1465451" y="2491651"/>
            <a:ext cx="6885414" cy="245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Crisis communications serves four goals:</a:t>
            </a:r>
            <a:endParaRPr lang="en-US" dirty="0"/>
          </a:p>
        </p:txBody>
      </p:sp>
      <p:sp>
        <p:nvSpPr>
          <p:cNvPr id="8" name="Object 7"/>
          <p:cNvSpPr txBox="1"/>
          <p:nvPr/>
        </p:nvSpPr>
        <p:spPr>
          <a:xfrm>
            <a:off x="1619756" y="2891701"/>
            <a:ext cx="6731109" cy="49149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342900" indent="-342900">
              <a:buSzPct val="100000"/>
              <a:buChar char="•"/>
            </a:pPr>
            <a:r>
              <a:rPr lang="en-US" sz="1600" b="1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Inform your voters</a:t>
            </a: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 by providing accurate and timely information about the crisis</a:t>
            </a:r>
            <a:endParaRPr lang="en-US" dirty="0"/>
          </a:p>
        </p:txBody>
      </p:sp>
      <p:sp>
        <p:nvSpPr>
          <p:cNvPr id="9" name="Object 8"/>
          <p:cNvSpPr txBox="1"/>
          <p:nvPr/>
        </p:nvSpPr>
        <p:spPr>
          <a:xfrm>
            <a:off x="1619756" y="3434626"/>
            <a:ext cx="6731109" cy="49149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342900" indent="-342900">
              <a:buSzPct val="100000"/>
              <a:buChar char="•"/>
            </a:pPr>
            <a:r>
              <a:rPr lang="en-US" sz="1600" b="1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Manage public perceptions</a:t>
            </a: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 about a crisis and how you are responding</a:t>
            </a:r>
            <a:endParaRPr lang="en-US" dirty="0"/>
          </a:p>
        </p:txBody>
      </p:sp>
      <p:sp>
        <p:nvSpPr>
          <p:cNvPr id="10" name="Object 9"/>
          <p:cNvSpPr txBox="1"/>
          <p:nvPr/>
        </p:nvSpPr>
        <p:spPr>
          <a:xfrm>
            <a:off x="1619756" y="3977551"/>
            <a:ext cx="6731109" cy="49149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342900" indent="-342900">
              <a:buSzPct val="100000"/>
              <a:buChar char="•"/>
            </a:pPr>
            <a:r>
              <a:rPr lang="en-US" sz="1600" b="1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Limit the duration or reduce</a:t>
            </a: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 the impact of the crisis by providing clear instructions on next steps</a:t>
            </a:r>
            <a:endParaRPr lang="en-US" dirty="0"/>
          </a:p>
        </p:txBody>
      </p:sp>
      <p:sp>
        <p:nvSpPr>
          <p:cNvPr id="11" name="Object 10"/>
          <p:cNvSpPr txBox="1"/>
          <p:nvPr/>
        </p:nvSpPr>
        <p:spPr>
          <a:xfrm>
            <a:off x="1619756" y="4520476"/>
            <a:ext cx="6731109" cy="245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342900" indent="-342900">
              <a:buSzPct val="100000"/>
              <a:buChar char="•"/>
            </a:pPr>
            <a:r>
              <a:rPr lang="en-US" sz="1600" b="1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Restore confidence</a:t>
            </a: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 and provide forward momentum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2818" y="1264265"/>
            <a:ext cx="5577840" cy="805815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488" y="741700"/>
            <a:ext cx="1433036" cy="1850946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58522" y="2386905"/>
            <a:ext cx="5577840" cy="139446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2748558" y="1470005"/>
            <a:ext cx="5166360" cy="39433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2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Build your bench</a:t>
            </a:r>
            <a:endParaRPr lang="en-US" dirty="0"/>
          </a:p>
        </p:txBody>
      </p:sp>
      <p:sp>
        <p:nvSpPr>
          <p:cNvPr id="7" name="Object 6"/>
          <p:cNvSpPr txBox="1"/>
          <p:nvPr/>
        </p:nvSpPr>
        <p:spPr>
          <a:xfrm>
            <a:off x="2664262" y="2592645"/>
            <a:ext cx="5166360" cy="122872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Crisis communication is only one part of a crisis response plan. Crisis communication is about the messages put out by a candidate involved in a crisis. Crisis communication is working to control the perception of the crisis.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2818" y="1264265"/>
            <a:ext cx="5577840" cy="805815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488" y="741700"/>
            <a:ext cx="1433036" cy="1850946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58522" y="2386905"/>
            <a:ext cx="5577840" cy="1394460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2748558" y="1470005"/>
            <a:ext cx="5166360" cy="78867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2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How to Handle a Crisis Situation</a:t>
            </a:r>
            <a:endParaRPr lang="en-US" dirty="0"/>
          </a:p>
        </p:txBody>
      </p:sp>
      <p:sp>
        <p:nvSpPr>
          <p:cNvPr id="7" name="Object 6"/>
          <p:cNvSpPr txBox="1"/>
          <p:nvPr/>
        </p:nvSpPr>
        <p:spPr>
          <a:xfrm>
            <a:off x="2818567" y="2592645"/>
            <a:ext cx="5012055" cy="245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342900" indent="-342900">
              <a:buSzPct val="100000"/>
              <a:buChar char="•"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Chief spokesperson</a:t>
            </a:r>
            <a:endParaRPr lang="en-US" dirty="0"/>
          </a:p>
        </p:txBody>
      </p:sp>
      <p:sp>
        <p:nvSpPr>
          <p:cNvPr id="8" name="Object 7"/>
          <p:cNvSpPr txBox="1"/>
          <p:nvPr/>
        </p:nvSpPr>
        <p:spPr>
          <a:xfrm>
            <a:off x="2818567" y="2889825"/>
            <a:ext cx="5012055" cy="245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342900" indent="-342900">
              <a:buSzPct val="100000"/>
              <a:buChar char="•"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Attorney</a:t>
            </a:r>
            <a:endParaRPr lang="en-US" dirty="0"/>
          </a:p>
        </p:txBody>
      </p:sp>
      <p:sp>
        <p:nvSpPr>
          <p:cNvPr id="9" name="Object 8"/>
          <p:cNvSpPr txBox="1"/>
          <p:nvPr/>
        </p:nvSpPr>
        <p:spPr>
          <a:xfrm>
            <a:off x="2818567" y="3187005"/>
            <a:ext cx="5012055" cy="245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342900" indent="-342900">
              <a:buSzPct val="100000"/>
              <a:buChar char="•"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Key department heads</a:t>
            </a:r>
            <a:endParaRPr lang="en-US" dirty="0"/>
          </a:p>
        </p:txBody>
      </p:sp>
      <p:sp>
        <p:nvSpPr>
          <p:cNvPr id="10" name="Object 9"/>
          <p:cNvSpPr txBox="1"/>
          <p:nvPr/>
        </p:nvSpPr>
        <p:spPr>
          <a:xfrm>
            <a:off x="2818567" y="3484185"/>
            <a:ext cx="5012055" cy="245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342900" indent="-342900">
              <a:buSzPct val="100000"/>
              <a:buChar char="•"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Candidate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525" y="1262926"/>
            <a:ext cx="6294090" cy="1123980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488" y="741700"/>
            <a:ext cx="1433036" cy="1850946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81201" y="1863001"/>
            <a:ext cx="5577929" cy="1999446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2402265" y="1468666"/>
            <a:ext cx="5882610" cy="39433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2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Steps in a Crisis Situation - The 5 B's</a:t>
            </a:r>
            <a:endParaRPr lang="en-US" dirty="0"/>
          </a:p>
        </p:txBody>
      </p:sp>
      <p:sp>
        <p:nvSpPr>
          <p:cNvPr id="7" name="Object 6"/>
          <p:cNvSpPr txBox="1"/>
          <p:nvPr/>
        </p:nvSpPr>
        <p:spPr>
          <a:xfrm>
            <a:off x="3541246" y="2068741"/>
            <a:ext cx="5012144" cy="245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342900" indent="-342900">
              <a:buSzPct val="100000"/>
              <a:buFont typeface="+mj-lt"/>
              <a:buAutoNum type="arabicPeriod" startAt="5"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Be prompt.</a:t>
            </a:r>
            <a:endParaRPr lang="en-US" dirty="0"/>
          </a:p>
        </p:txBody>
      </p:sp>
      <p:sp>
        <p:nvSpPr>
          <p:cNvPr id="8" name="Object 7"/>
          <p:cNvSpPr txBox="1"/>
          <p:nvPr/>
        </p:nvSpPr>
        <p:spPr>
          <a:xfrm>
            <a:off x="3541246" y="2365921"/>
            <a:ext cx="5012144" cy="245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342900" indent="-342900">
              <a:buSzPct val="100000"/>
              <a:buFont typeface="+mj-lt"/>
              <a:buAutoNum type="arabicPeriod" startAt="5"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Be honest.</a:t>
            </a:r>
            <a:endParaRPr lang="en-US" dirty="0"/>
          </a:p>
        </p:txBody>
      </p:sp>
      <p:sp>
        <p:nvSpPr>
          <p:cNvPr id="9" name="Object 8"/>
          <p:cNvSpPr txBox="1"/>
          <p:nvPr/>
        </p:nvSpPr>
        <p:spPr>
          <a:xfrm>
            <a:off x="3541246" y="2663101"/>
            <a:ext cx="5012144" cy="245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342900" indent="-342900">
              <a:buSzPct val="100000"/>
              <a:buFont typeface="+mj-lt"/>
              <a:buAutoNum type="arabicPeriod" startAt="5"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Be informative.</a:t>
            </a:r>
            <a:endParaRPr lang="en-US" dirty="0"/>
          </a:p>
        </p:txBody>
      </p:sp>
      <p:sp>
        <p:nvSpPr>
          <p:cNvPr id="10" name="Object 9"/>
          <p:cNvSpPr txBox="1"/>
          <p:nvPr/>
        </p:nvSpPr>
        <p:spPr>
          <a:xfrm>
            <a:off x="3541246" y="2960281"/>
            <a:ext cx="5012144" cy="245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342900" indent="-342900">
              <a:buSzPct val="100000"/>
              <a:buFont typeface="+mj-lt"/>
              <a:buAutoNum type="arabicPeriod" startAt="5"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Be concerned.</a:t>
            </a:r>
            <a:endParaRPr lang="en-US" dirty="0"/>
          </a:p>
        </p:txBody>
      </p:sp>
      <p:sp>
        <p:nvSpPr>
          <p:cNvPr id="11" name="Object 10"/>
          <p:cNvSpPr txBox="1"/>
          <p:nvPr/>
        </p:nvSpPr>
        <p:spPr>
          <a:xfrm>
            <a:off x="3541246" y="3257461"/>
            <a:ext cx="5012144" cy="24574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 marL="342900" indent="-342900">
              <a:buSzPct val="100000"/>
              <a:buFont typeface="+mj-lt"/>
              <a:buAutoNum type="arabicPeriod" startAt="5"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Be open.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6525" y="1262926"/>
            <a:ext cx="6294090" cy="1123980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488" y="741700"/>
            <a:ext cx="1433036" cy="1850946"/>
          </a:xfrm>
          <a:prstGeom prst="rect">
            <a:avLst/>
          </a:prstGeom>
        </p:spPr>
      </p:pic>
      <p:sp>
        <p:nvSpPr>
          <p:cNvPr id="5" name="Object 4"/>
          <p:cNvSpPr txBox="1"/>
          <p:nvPr/>
        </p:nvSpPr>
        <p:spPr>
          <a:xfrm>
            <a:off x="2402265" y="1468666"/>
            <a:ext cx="5882610" cy="78867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2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The 7 rules of crisis communications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pic>
        <p:nvPicPr>
          <p:cNvPr id="3" name="Object 2" descr="preencode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854392"/>
            <a:ext cx="7406640" cy="805815"/>
          </a:xfrm>
          <a:prstGeom prst="rect">
            <a:avLst/>
          </a:prstGeom>
        </p:spPr>
      </p:pic>
      <p:pic>
        <p:nvPicPr>
          <p:cNvPr id="4" name="Object 3" descr="preencode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0400" y="1806833"/>
            <a:ext cx="1828800" cy="1828800"/>
          </a:xfrm>
          <a:prstGeom prst="rect">
            <a:avLst/>
          </a:prstGeom>
        </p:spPr>
      </p:pic>
      <p:pic>
        <p:nvPicPr>
          <p:cNvPr id="5" name="Object 4" descr="preencoded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4400" y="3711803"/>
            <a:ext cx="6492240" cy="1148715"/>
          </a:xfrm>
          <a:prstGeom prst="rect">
            <a:avLst/>
          </a:prstGeom>
        </p:spPr>
      </p:pic>
      <p:sp>
        <p:nvSpPr>
          <p:cNvPr id="6" name="Object 5"/>
          <p:cNvSpPr txBox="1"/>
          <p:nvPr/>
        </p:nvSpPr>
        <p:spPr>
          <a:xfrm>
            <a:off x="1120140" y="1060132"/>
            <a:ext cx="6995160" cy="788670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2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Don't allow your message to get lost in crisis.</a:t>
            </a:r>
            <a:endParaRPr lang="en-US" dirty="0"/>
          </a:p>
        </p:txBody>
      </p:sp>
      <p:sp>
        <p:nvSpPr>
          <p:cNvPr id="7" name="Object 6"/>
          <p:cNvSpPr txBox="1"/>
          <p:nvPr/>
        </p:nvSpPr>
        <p:spPr>
          <a:xfrm>
            <a:off x="1120140" y="3917543"/>
            <a:ext cx="6080760" cy="737235"/>
          </a:xfrm>
          <a:prstGeom prst="rect">
            <a:avLst/>
          </a:prstGeom>
          <a:noFill/>
        </p:spPr>
        <p:txBody>
          <a:bodyPr wrap="square" lIns="0" tIns="0" rIns="0" bIns="0" rtlCol="0" anchor="t"/>
          <a:lstStyle/>
          <a:p>
            <a:pPr>
              <a:buNone/>
            </a:pPr>
            <a:r>
              <a:rPr lang="en-US" sz="1600" dirty="0">
                <a:solidFill>
                  <a:srgbClr val="353838"/>
                </a:solidFill>
                <a:latin typeface="Poppins" pitchFamily="34" charset="0"/>
                <a:ea typeface="Poppins" pitchFamily="34" charset="-122"/>
                <a:cs typeface="Poppins" pitchFamily="34" charset="-120"/>
              </a:rPr>
              <a:t>If people are quick to believe rumors and alleged scandals about your candidate, it may mean that as a campaign or organization, you haven’t spread enough good news.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363</Words>
  <Application>Microsoft Office PowerPoint</Application>
  <PresentationFormat>On-screen Show (16:10)</PresentationFormat>
  <Paragraphs>62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Poppins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Lupe Medina</cp:lastModifiedBy>
  <cp:revision>1</cp:revision>
  <dcterms:created xsi:type="dcterms:W3CDTF">2021-02-26T17:29:32Z</dcterms:created>
  <dcterms:modified xsi:type="dcterms:W3CDTF">2021-02-26T17:36:55Z</dcterms:modified>
</cp:coreProperties>
</file>