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6" r:id="rId6"/>
    <p:sldId id="279" r:id="rId7"/>
    <p:sldId id="265" r:id="rId8"/>
    <p:sldId id="260" r:id="rId9"/>
    <p:sldId id="261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0" r:id="rId21"/>
    <p:sldId id="281" r:id="rId22"/>
    <p:sldId id="275" r:id="rId23"/>
    <p:sldId id="276" r:id="rId24"/>
    <p:sldId id="277" r:id="rId25"/>
    <p:sldId id="278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88" autoAdjust="0"/>
    <p:restoredTop sz="94660"/>
  </p:normalViewPr>
  <p:slideViewPr>
    <p:cSldViewPr snapToGrid="0">
      <p:cViewPr varScale="1">
        <p:scale>
          <a:sx n="99" d="100"/>
          <a:sy n="99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53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702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6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571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24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194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501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15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32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7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0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833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1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984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8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783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75000"/>
              </a:schemeClr>
            </a:gs>
            <a:gs pos="74000">
              <a:schemeClr val="accent3">
                <a:lumMod val="40000"/>
                <a:lumOff val="60000"/>
              </a:schemeClr>
            </a:gs>
            <a:gs pos="83000">
              <a:schemeClr val="accent2">
                <a:lumMod val="20000"/>
                <a:lumOff val="80000"/>
              </a:schemeClr>
            </a:gs>
            <a:gs pos="100000">
              <a:schemeClr val="tx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895B5C6-B567-4455-8964-B0EBD42A2A6C}" type="datetimeFigureOut">
              <a:rPr lang="en-US" smtClean="0"/>
              <a:t>3/3/21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98250C88-417A-4215-8B5D-50B263424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5115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799" y="2325081"/>
            <a:ext cx="9144000" cy="1369294"/>
          </a:xfrm>
        </p:spPr>
        <p:txBody>
          <a:bodyPr>
            <a:normAutofit fontScale="90000"/>
          </a:bodyPr>
          <a:lstStyle/>
          <a:p>
            <a:r>
              <a:rPr lang="en-US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Fundraising 101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2888" y="5557838"/>
            <a:ext cx="5657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Presented by Kimberly Peeler-Allen</a:t>
            </a:r>
          </a:p>
          <a:p>
            <a:r>
              <a:rPr lang="en-US" dirty="0"/>
              <a:t>Ready to Run</a:t>
            </a:r>
          </a:p>
          <a:p>
            <a:r>
              <a:rPr lang="en-US" dirty="0"/>
              <a:t>Friday, March 5, 2021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2D20C311-D3E2-4446-A3B6-7FA1EF343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799" y="3192930"/>
            <a:ext cx="9144000" cy="7540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Raising Money from the Individual Donor</a:t>
            </a:r>
          </a:p>
        </p:txBody>
      </p:sp>
    </p:spTree>
    <p:extLst>
      <p:ext uri="{BB962C8B-B14F-4D97-AF65-F5344CB8AC3E}">
        <p14:creationId xmlns:p14="http://schemas.microsoft.com/office/powerpoint/2010/main" val="2848947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Ideology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People who share your cause or your advocacy of particular causes</a:t>
            </a:r>
          </a:p>
          <a:p>
            <a:r>
              <a:rPr lang="en-US" sz="3600" dirty="0">
                <a:solidFill>
                  <a:schemeClr val="tx1"/>
                </a:solidFill>
              </a:rPr>
              <a:t>Members of your religious, cultural or ethnic  group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600" i="1" dirty="0">
                <a:solidFill>
                  <a:schemeClr val="tx1"/>
                </a:solidFill>
              </a:rPr>
              <a:t>We share the same values and/or beliefs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279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Ax to Grind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The enemy of my enemy is my friend</a:t>
            </a: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	</a:t>
            </a:r>
          </a:p>
          <a:p>
            <a:pPr marL="0" indent="0" algn="ctr">
              <a:buNone/>
            </a:pPr>
            <a:r>
              <a:rPr lang="en-US" sz="3600" i="1" dirty="0">
                <a:solidFill>
                  <a:schemeClr val="tx1"/>
                </a:solidFill>
              </a:rPr>
              <a:t>I am not that person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53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Power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48581"/>
            <a:ext cx="10233800" cy="4628382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tx1"/>
                </a:solidFill>
              </a:rPr>
              <a:t>Political insiders</a:t>
            </a:r>
          </a:p>
          <a:p>
            <a:r>
              <a:rPr lang="en-US" sz="3200" dirty="0">
                <a:solidFill>
                  <a:schemeClr val="tx1"/>
                </a:solidFill>
              </a:rPr>
              <a:t>Prominent thought leaders on your issue</a:t>
            </a:r>
          </a:p>
          <a:p>
            <a:r>
              <a:rPr lang="en-US" sz="3200" dirty="0">
                <a:solidFill>
                  <a:schemeClr val="tx1"/>
                </a:solidFill>
              </a:rPr>
              <a:t>Those who understand the investment in access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>
                <a:solidFill>
                  <a:schemeClr val="tx1"/>
                </a:solidFill>
              </a:rPr>
              <a:t>People who want to protect and advance their economic interest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Important note: NEVER EVER offer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tx1"/>
                </a:solidFill>
              </a:rPr>
              <a:t>			a quid pro quo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i="1" dirty="0">
                <a:solidFill>
                  <a:schemeClr val="tx1"/>
                </a:solidFill>
              </a:rPr>
              <a:t>If I win, we all win</a:t>
            </a:r>
          </a:p>
        </p:txBody>
      </p:sp>
    </p:spTree>
    <p:extLst>
      <p:ext uri="{BB962C8B-B14F-4D97-AF65-F5344CB8AC3E}">
        <p14:creationId xmlns:p14="http://schemas.microsoft.com/office/powerpoint/2010/main" val="2044642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Tools of the Trade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/>
            <a:r>
              <a:rPr lang="en-US" sz="3600" dirty="0">
                <a:solidFill>
                  <a:schemeClr val="tx1"/>
                </a:solidFill>
              </a:rPr>
              <a:t>Personal Phone Solicitation</a:t>
            </a:r>
          </a:p>
          <a:p>
            <a:pPr marL="457200"/>
            <a:r>
              <a:rPr lang="en-US" sz="3600" dirty="0">
                <a:solidFill>
                  <a:schemeClr val="tx1"/>
                </a:solidFill>
              </a:rPr>
              <a:t>One-on-One Meeting</a:t>
            </a:r>
          </a:p>
          <a:p>
            <a:pPr marL="457200"/>
            <a:r>
              <a:rPr lang="en-US" sz="3600" dirty="0">
                <a:solidFill>
                  <a:schemeClr val="tx1"/>
                </a:solidFill>
              </a:rPr>
              <a:t>Finance Committee</a:t>
            </a:r>
          </a:p>
          <a:p>
            <a:pPr marL="457200"/>
            <a:r>
              <a:rPr lang="en-US" sz="3600" dirty="0">
                <a:solidFill>
                  <a:schemeClr val="tx1"/>
                </a:solidFill>
              </a:rPr>
              <a:t>Fundraising Events</a:t>
            </a:r>
          </a:p>
          <a:p>
            <a:pPr marL="457200"/>
            <a:r>
              <a:rPr lang="en-US" sz="3600" dirty="0">
                <a:solidFill>
                  <a:schemeClr val="tx1"/>
                </a:solidFill>
              </a:rPr>
              <a:t>Email &amp; Social Media</a:t>
            </a:r>
          </a:p>
        </p:txBody>
      </p:sp>
    </p:spTree>
    <p:extLst>
      <p:ext uri="{BB962C8B-B14F-4D97-AF65-F5344CB8AC3E}">
        <p14:creationId xmlns:p14="http://schemas.microsoft.com/office/powerpoint/2010/main" val="3806356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Personal Solicitations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994129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Over the Phone: The most effective and cost-effective way to raise money.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Clearly lay out how the donor benefits from your campaign 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Site how you can win 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Explain what their immediate support will enable you to do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Ask for sustaining or monthly support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Ask for a specific dollar amount and give a deadline</a:t>
            </a:r>
          </a:p>
          <a:p>
            <a:pPr marL="914400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5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Personal Solicitations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Face to Face (via Zoom or another platform): Very effective but more time consuming.</a:t>
            </a:r>
          </a:p>
          <a:p>
            <a:pPr marL="0" indent="0">
              <a:buNone/>
            </a:pPr>
            <a:endParaRPr lang="en-US" sz="3200" dirty="0">
              <a:solidFill>
                <a:schemeClr val="tx1"/>
              </a:solidFill>
            </a:endParaRP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Be prepared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Provide an informational packet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Ask for a specific amount and arrange for a time to collect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Best way to cultivate high dollar donors and raisers</a:t>
            </a:r>
          </a:p>
        </p:txBody>
      </p:sp>
    </p:spTree>
    <p:extLst>
      <p:ext uri="{BB962C8B-B14F-4D97-AF65-F5344CB8AC3E}">
        <p14:creationId xmlns:p14="http://schemas.microsoft.com/office/powerpoint/2010/main" val="169209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Finance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1" y="1690688"/>
            <a:ext cx="9026889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An effective Finance Committee serves as the candidate’s legs in the donor world.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Recruit individuals who: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Share your vision and are comfortable conveying that vision to others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Are from diverse cultural and industry backgrounds so that you can expand your network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They must not be afraid to make “the ask” on behalf of the candidate</a:t>
            </a:r>
          </a:p>
        </p:txBody>
      </p:sp>
    </p:spTree>
    <p:extLst>
      <p:ext uri="{BB962C8B-B14F-4D97-AF65-F5344CB8AC3E}">
        <p14:creationId xmlns:p14="http://schemas.microsoft.com/office/powerpoint/2010/main" val="77381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Finance 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>
                <a:solidFill>
                  <a:schemeClr val="tx1"/>
                </a:solidFill>
              </a:rPr>
              <a:t>Your Finance Committee should help: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914400">
              <a:tabLst>
                <a:tab pos="280988" algn="l"/>
              </a:tabLst>
            </a:pPr>
            <a:r>
              <a:rPr lang="en-US" sz="3200" dirty="0">
                <a:solidFill>
                  <a:schemeClr val="tx1"/>
                </a:solidFill>
              </a:rPr>
              <a:t>Make prospective donors friends of the campaign</a:t>
            </a:r>
          </a:p>
          <a:p>
            <a:pPr marL="914400">
              <a:tabLst>
                <a:tab pos="280988" algn="l"/>
              </a:tabLst>
            </a:pPr>
            <a:r>
              <a:rPr lang="en-US" sz="3200" dirty="0">
                <a:solidFill>
                  <a:schemeClr val="tx1"/>
                </a:solidFill>
              </a:rPr>
              <a:t>Reach out to their peers for support.  Peers give to peers.</a:t>
            </a:r>
          </a:p>
        </p:txBody>
      </p:sp>
    </p:spTree>
    <p:extLst>
      <p:ext uri="{BB962C8B-B14F-4D97-AF65-F5344CB8AC3E}">
        <p14:creationId xmlns:p14="http://schemas.microsoft.com/office/powerpoint/2010/main" val="364270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Virtual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914400"/>
            <a:r>
              <a:rPr lang="en-US" sz="3200" dirty="0">
                <a:solidFill>
                  <a:schemeClr val="tx1"/>
                </a:solidFill>
              </a:rPr>
              <a:t>Gives donors an opportunity to get a feel for the campaign and hear directly from the candidate</a:t>
            </a:r>
          </a:p>
          <a:p>
            <a:pPr marL="914400"/>
            <a:r>
              <a:rPr lang="en-US" sz="3200" dirty="0">
                <a:solidFill>
                  <a:schemeClr val="tx1"/>
                </a:solidFill>
              </a:rPr>
              <a:t>Opportunity to meet new people and raise money</a:t>
            </a:r>
          </a:p>
          <a:p>
            <a:pPr marL="914400"/>
            <a:r>
              <a:rPr lang="en-US" sz="3200" dirty="0">
                <a:solidFill>
                  <a:schemeClr val="tx1"/>
                </a:solidFill>
              </a:rPr>
              <a:t>Builds momentum</a:t>
            </a:r>
          </a:p>
        </p:txBody>
      </p:sp>
    </p:spTree>
    <p:extLst>
      <p:ext uri="{BB962C8B-B14F-4D97-AF65-F5344CB8AC3E}">
        <p14:creationId xmlns:p14="http://schemas.microsoft.com/office/powerpoint/2010/main" val="242449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Social Media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Essential tools for getting your name out there and what you believe in.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Most effective way to reach voters and supporters </a:t>
            </a:r>
          </a:p>
          <a:p>
            <a:pPr marL="914400"/>
            <a:r>
              <a:rPr lang="en-US" dirty="0" err="1">
                <a:solidFill>
                  <a:schemeClr val="tx1"/>
                </a:solidFill>
              </a:rPr>
              <a:t>FacebookLive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InstagramLive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TickTok</a:t>
            </a:r>
            <a:r>
              <a:rPr lang="en-US" dirty="0">
                <a:solidFill>
                  <a:schemeClr val="tx1"/>
                </a:solidFill>
              </a:rPr>
              <a:t> are great ways to talk directly to supporters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Encourage volunteers and supporters to share your posts </a:t>
            </a:r>
          </a:p>
        </p:txBody>
      </p:sp>
    </p:spTree>
    <p:extLst>
      <p:ext uri="{BB962C8B-B14F-4D97-AF65-F5344CB8AC3E}">
        <p14:creationId xmlns:p14="http://schemas.microsoft.com/office/powerpoint/2010/main" val="3794712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What is fundraising all about?</a:t>
            </a:r>
          </a:p>
          <a:p>
            <a:r>
              <a:rPr lang="en-US" sz="3600" dirty="0">
                <a:solidFill>
                  <a:schemeClr val="tx1"/>
                </a:solidFill>
              </a:rPr>
              <a:t>What is a donor’s motivation?</a:t>
            </a:r>
          </a:p>
          <a:p>
            <a:r>
              <a:rPr lang="en-US" sz="3600" dirty="0">
                <a:solidFill>
                  <a:schemeClr val="tx1"/>
                </a:solidFill>
              </a:rPr>
              <a:t>How to find prospective donors</a:t>
            </a:r>
          </a:p>
          <a:p>
            <a:r>
              <a:rPr lang="en-US" sz="3600" dirty="0">
                <a:solidFill>
                  <a:schemeClr val="tx1"/>
                </a:solidFill>
              </a:rPr>
              <a:t>Tools you can use</a:t>
            </a:r>
          </a:p>
          <a:p>
            <a:r>
              <a:rPr lang="en-US" sz="3600" dirty="0">
                <a:solidFill>
                  <a:schemeClr val="tx1"/>
                </a:solidFill>
              </a:rPr>
              <a:t>Fundraising cycle</a:t>
            </a:r>
          </a:p>
          <a:p>
            <a:r>
              <a:rPr lang="en-US" sz="3600" dirty="0">
                <a:solidFill>
                  <a:schemeClr val="tx1"/>
                </a:solidFill>
              </a:rPr>
              <a:t>Q &amp; A</a:t>
            </a:r>
          </a:p>
          <a:p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960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C7E55B-B6DB-CB4B-9FDB-57BA3319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Email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6217-AD8A-A74E-9FFE-55BEC62E55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Regularly scheduled opportunity to share the work you are doing in the community, provide useful information, show what your leadership looks right now.</a:t>
            </a:r>
          </a:p>
          <a:p>
            <a:r>
              <a:rPr lang="en-US" dirty="0">
                <a:solidFill>
                  <a:schemeClr val="tx1"/>
                </a:solidFill>
              </a:rPr>
              <a:t>Not ever email should include an ask.</a:t>
            </a:r>
          </a:p>
          <a:p>
            <a:r>
              <a:rPr lang="en-US" dirty="0">
                <a:solidFill>
                  <a:schemeClr val="tx1"/>
                </a:solidFill>
              </a:rPr>
              <a:t>Every email should drive traffic to your website where readers can learn more.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455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D8427-AE21-0347-A174-0558EED39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ctr" rotWithShape="0">
                    <a:schemeClr val="bg1">
                      <a:alpha val="40000"/>
                    </a:schemeClr>
                  </a:outerShdw>
                </a:effectLst>
              </a:rPr>
              <a:t>Text Banking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E55347-9689-0949-8EBE-F516C667EA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Effective tool to reach hundreds of supporters very easily in a personal way</a:t>
            </a:r>
          </a:p>
          <a:p>
            <a:r>
              <a:rPr lang="en-US" dirty="0">
                <a:solidFill>
                  <a:schemeClr val="tx1"/>
                </a:solidFill>
              </a:rPr>
              <a:t>Companies like Hustle and Relay provide platforms that allow you to raise money and contact voters</a:t>
            </a:r>
          </a:p>
          <a:p>
            <a:r>
              <a:rPr lang="en-US" dirty="0">
                <a:solidFill>
                  <a:schemeClr val="tx1"/>
                </a:solidFill>
              </a:rPr>
              <a:t>The response rate to texts is significantly higher than email</a:t>
            </a:r>
          </a:p>
          <a:p>
            <a:r>
              <a:rPr lang="en-US" dirty="0">
                <a:solidFill>
                  <a:schemeClr val="tx1"/>
                </a:solidFill>
              </a:rPr>
              <a:t>Can be an effective part of a broader communications and fundraising plan</a:t>
            </a:r>
          </a:p>
        </p:txBody>
      </p:sp>
    </p:spTree>
    <p:extLst>
      <p:ext uri="{BB962C8B-B14F-4D97-AF65-F5344CB8AC3E}">
        <p14:creationId xmlns:p14="http://schemas.microsoft.com/office/powerpoint/2010/main" val="2632429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Successful Fundraising is: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The right person</a:t>
            </a:r>
          </a:p>
          <a:p>
            <a:pPr marL="914400" indent="0">
              <a:buNone/>
            </a:pPr>
            <a:r>
              <a:rPr lang="en-US" dirty="0">
                <a:solidFill>
                  <a:schemeClr val="tx1"/>
                </a:solidFill>
              </a:rPr>
              <a:t>asking the right person</a:t>
            </a:r>
          </a:p>
          <a:p>
            <a:pPr marL="1828800" indent="0">
              <a:buNone/>
            </a:pPr>
            <a:r>
              <a:rPr lang="en-US" dirty="0">
                <a:solidFill>
                  <a:schemeClr val="tx1"/>
                </a:solidFill>
              </a:rPr>
              <a:t>for the right amount</a:t>
            </a:r>
          </a:p>
          <a:p>
            <a:pPr marL="2801938" indent="0">
              <a:buNone/>
            </a:pPr>
            <a:r>
              <a:rPr lang="en-US" dirty="0">
                <a:solidFill>
                  <a:schemeClr val="tx1"/>
                </a:solidFill>
              </a:rPr>
              <a:t>for the right thing</a:t>
            </a:r>
          </a:p>
          <a:p>
            <a:pPr marL="3657600" indent="0">
              <a:buNone/>
            </a:pPr>
            <a:r>
              <a:rPr lang="en-US" dirty="0">
                <a:solidFill>
                  <a:schemeClr val="tx1"/>
                </a:solidFill>
              </a:rPr>
              <a:t>at the right time</a:t>
            </a:r>
          </a:p>
          <a:p>
            <a:pPr marL="4513263" indent="0">
              <a:buNone/>
            </a:pPr>
            <a:r>
              <a:rPr lang="en-US" dirty="0">
                <a:solidFill>
                  <a:schemeClr val="tx1"/>
                </a:solidFill>
              </a:rPr>
              <a:t>at the right place</a:t>
            </a:r>
          </a:p>
          <a:p>
            <a:pPr marL="5486400" indent="0">
              <a:buNone/>
            </a:pPr>
            <a:r>
              <a:rPr lang="en-US" dirty="0">
                <a:solidFill>
                  <a:schemeClr val="tx1"/>
                </a:solidFill>
              </a:rPr>
              <a:t>in the right way.</a:t>
            </a:r>
          </a:p>
        </p:txBody>
      </p:sp>
    </p:spTree>
    <p:extLst>
      <p:ext uri="{BB962C8B-B14F-4D97-AF65-F5344CB8AC3E}">
        <p14:creationId xmlns:p14="http://schemas.microsoft.com/office/powerpoint/2010/main" val="1207168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Fundraising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Research &amp; Identification 		(5%)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Cultivation				(90%)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Solicitation				(2%)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Recognition				(3%)</a:t>
            </a:r>
          </a:p>
        </p:txBody>
      </p:sp>
    </p:spTree>
    <p:extLst>
      <p:ext uri="{BB962C8B-B14F-4D97-AF65-F5344CB8AC3E}">
        <p14:creationId xmlns:p14="http://schemas.microsoft.com/office/powerpoint/2010/main" val="2854523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Resolicit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Thank your donors for their ongoing support</a:t>
            </a:r>
          </a:p>
          <a:p>
            <a:r>
              <a:rPr lang="en-US" sz="3600" dirty="0">
                <a:solidFill>
                  <a:schemeClr val="tx1"/>
                </a:solidFill>
              </a:rPr>
              <a:t>Your best donors are those who have already given.  They are personally invested in your success.</a:t>
            </a:r>
          </a:p>
          <a:p>
            <a:r>
              <a:rPr lang="en-US" sz="3600" dirty="0">
                <a:solidFill>
                  <a:schemeClr val="tx1"/>
                </a:solidFill>
              </a:rPr>
              <a:t>There is nothing wrong with asking for money again.</a:t>
            </a:r>
          </a:p>
        </p:txBody>
      </p:sp>
    </p:spTree>
    <p:extLst>
      <p:ext uri="{BB962C8B-B14F-4D97-AF65-F5344CB8AC3E}">
        <p14:creationId xmlns:p14="http://schemas.microsoft.com/office/powerpoint/2010/main" val="173723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Key Points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Know who your prospective donors are.</a:t>
            </a:r>
          </a:p>
          <a:p>
            <a:r>
              <a:rPr lang="en-US" sz="3600" dirty="0">
                <a:solidFill>
                  <a:schemeClr val="tx1"/>
                </a:solidFill>
              </a:rPr>
              <a:t>Understand what motivates them.</a:t>
            </a:r>
          </a:p>
          <a:p>
            <a:r>
              <a:rPr lang="en-US" sz="3600" dirty="0">
                <a:solidFill>
                  <a:schemeClr val="tx1"/>
                </a:solidFill>
              </a:rPr>
              <a:t>Open your mouth and ask.  The worst that can happen is they say no.</a:t>
            </a:r>
          </a:p>
        </p:txBody>
      </p:sp>
    </p:spTree>
    <p:extLst>
      <p:ext uri="{BB962C8B-B14F-4D97-AF65-F5344CB8AC3E}">
        <p14:creationId xmlns:p14="http://schemas.microsoft.com/office/powerpoint/2010/main" val="135985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Fundraising is about….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</a:rPr>
              <a:t>Finding out who might care and why</a:t>
            </a:r>
          </a:p>
          <a:p>
            <a:r>
              <a:rPr lang="en-US" sz="3600" dirty="0">
                <a:solidFill>
                  <a:schemeClr val="tx1"/>
                </a:solidFill>
              </a:rPr>
              <a:t>Building a relationship with the prospective donor so you can speak to that why</a:t>
            </a:r>
          </a:p>
          <a:p>
            <a:r>
              <a:rPr lang="en-US" sz="3600" dirty="0">
                <a:solidFill>
                  <a:schemeClr val="tx1"/>
                </a:solidFill>
              </a:rPr>
              <a:t>Asking for support once they know who you are, what you do and why its important to them</a:t>
            </a:r>
          </a:p>
        </p:txBody>
      </p:sp>
    </p:spTree>
    <p:extLst>
      <p:ext uri="{BB962C8B-B14F-4D97-AF65-F5344CB8AC3E}">
        <p14:creationId xmlns:p14="http://schemas.microsoft.com/office/powerpoint/2010/main" val="98746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schemeClr val="bg1">
                      <a:alpha val="40000"/>
                    </a:schemeClr>
                  </a:outerShdw>
                </a:effectLst>
              </a:rPr>
              <a:t>Donor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530657"/>
            <a:ext cx="102338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solidFill>
                  <a:schemeClr val="tx1"/>
                </a:solidFill>
              </a:rPr>
              <a:t>Individuals give money for 1 of 4 reasons:</a:t>
            </a:r>
          </a:p>
          <a:p>
            <a:pPr marL="0" indent="0">
              <a:buNone/>
            </a:pPr>
            <a:endParaRPr lang="en-US" sz="1400" dirty="0">
              <a:solidFill>
                <a:schemeClr val="tx1"/>
              </a:solidFill>
            </a:endParaRPr>
          </a:p>
          <a:p>
            <a:pPr marL="693738"/>
            <a:r>
              <a:rPr lang="en-US" sz="3200" dirty="0">
                <a:solidFill>
                  <a:schemeClr val="tx1"/>
                </a:solidFill>
              </a:rPr>
              <a:t>I will give money so others can have a good time</a:t>
            </a:r>
          </a:p>
          <a:p>
            <a:pPr marL="693738"/>
            <a:r>
              <a:rPr lang="en-US" sz="3200" dirty="0">
                <a:solidFill>
                  <a:schemeClr val="tx1"/>
                </a:solidFill>
              </a:rPr>
              <a:t>I will give money so I will have a good time (fee for service)</a:t>
            </a:r>
          </a:p>
          <a:p>
            <a:pPr marL="693738"/>
            <a:r>
              <a:rPr lang="en-US" sz="3200" dirty="0">
                <a:solidFill>
                  <a:schemeClr val="tx1"/>
                </a:solidFill>
              </a:rPr>
              <a:t>I will give money and something I care about in the world will be advanced</a:t>
            </a:r>
          </a:p>
          <a:p>
            <a:pPr marL="693738"/>
            <a:r>
              <a:rPr lang="en-US" sz="3200" dirty="0">
                <a:solidFill>
                  <a:schemeClr val="tx1"/>
                </a:solidFill>
              </a:rPr>
              <a:t>I will give money in the hope of having access</a:t>
            </a:r>
          </a:p>
        </p:txBody>
      </p:sp>
    </p:spTree>
    <p:extLst>
      <p:ext uri="{BB962C8B-B14F-4D97-AF65-F5344CB8AC3E}">
        <p14:creationId xmlns:p14="http://schemas.microsoft.com/office/powerpoint/2010/main" val="2004951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Universal Fundraising Rule #1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If you don’t ask, you don’t get—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1"/>
                </a:solidFill>
              </a:rPr>
              <a:t>AND you must be specific.</a:t>
            </a:r>
          </a:p>
        </p:txBody>
      </p:sp>
    </p:spTree>
    <p:extLst>
      <p:ext uri="{BB962C8B-B14F-4D97-AF65-F5344CB8AC3E}">
        <p14:creationId xmlns:p14="http://schemas.microsoft.com/office/powerpoint/2010/main" val="3088635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E5DC1-CB5A-E542-BFAD-E4B3D93757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ctr" rotWithShape="0">
                    <a:schemeClr val="bg1">
                      <a:alpha val="40000"/>
                    </a:schemeClr>
                  </a:outerShdw>
                </a:effectLst>
              </a:rPr>
              <a:t>What is Your Message?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D7D066-B314-074B-A1FE-9A970E362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en-US" sz="3600" dirty="0">
                <a:solidFill>
                  <a:schemeClr val="tx1"/>
                </a:solidFill>
              </a:rPr>
              <a:t>What is your #1 reason for running for office? </a:t>
            </a:r>
          </a:p>
          <a:p>
            <a:pPr lvl="1"/>
            <a:r>
              <a:rPr lang="en-US" sz="3600" dirty="0">
                <a:solidFill>
                  <a:schemeClr val="tx1"/>
                </a:solidFill>
              </a:rPr>
              <a:t>How is that relevant to the current environment?</a:t>
            </a:r>
          </a:p>
          <a:p>
            <a:pPr>
              <a:spcBef>
                <a:spcPts val="2200"/>
              </a:spcBef>
            </a:pPr>
            <a:r>
              <a:rPr lang="en-US" sz="3600" dirty="0">
                <a:solidFill>
                  <a:schemeClr val="tx1"/>
                </a:solidFill>
              </a:rPr>
              <a:t>How are you prepared to create that change for the community?</a:t>
            </a:r>
          </a:p>
          <a:p>
            <a:pPr>
              <a:spcBef>
                <a:spcPts val="2200"/>
              </a:spcBef>
            </a:pPr>
            <a:r>
              <a:rPr lang="en-US" sz="3600" dirty="0">
                <a:solidFill>
                  <a:schemeClr val="tx1"/>
                </a:solidFill>
              </a:rPr>
              <a:t>Why do you need their help right 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395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How to find your donor prospects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9100" y="1560154"/>
            <a:ext cx="10233800" cy="4351338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chemeClr val="tx1"/>
                </a:solidFill>
              </a:rPr>
              <a:t>Ask yourself: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Who knows you?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Who likes you?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Who doesn’t like you?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What issues have you championed?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Who are your allies?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What organizations do you belong to?</a:t>
            </a:r>
          </a:p>
          <a:p>
            <a:pPr marL="914400"/>
            <a:r>
              <a:rPr lang="en-US" dirty="0">
                <a:solidFill>
                  <a:schemeClr val="tx1"/>
                </a:solidFill>
              </a:rPr>
              <a:t>What family ties will help your hurt fundraising?</a:t>
            </a:r>
          </a:p>
        </p:txBody>
      </p:sp>
    </p:spTree>
    <p:extLst>
      <p:ext uri="{BB962C8B-B14F-4D97-AF65-F5344CB8AC3E}">
        <p14:creationId xmlns:p14="http://schemas.microsoft.com/office/powerpoint/2010/main" val="3893243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small" dirty="0"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Prospective Donors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692803" y="1526176"/>
            <a:ext cx="5029200" cy="5029200"/>
          </a:xfrm>
          <a:prstGeom prst="flowChartConnector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6" name="Flowchart: Connector 5"/>
          <p:cNvSpPr/>
          <p:nvPr/>
        </p:nvSpPr>
        <p:spPr>
          <a:xfrm>
            <a:off x="4150003" y="1983376"/>
            <a:ext cx="4114800" cy="4114800"/>
          </a:xfrm>
          <a:prstGeom prst="flowChartConnector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4607203" y="2440576"/>
            <a:ext cx="3200400" cy="3200400"/>
          </a:xfrm>
          <a:prstGeom prst="flowChartConnector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5064403" y="2897776"/>
            <a:ext cx="2286000" cy="2286000"/>
          </a:xfrm>
          <a:prstGeom prst="flowChartConnector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/>
          <p:cNvSpPr/>
          <p:nvPr/>
        </p:nvSpPr>
        <p:spPr>
          <a:xfrm>
            <a:off x="5521603" y="3354976"/>
            <a:ext cx="1371600" cy="1371600"/>
          </a:xfrm>
          <a:prstGeom prst="flowChartConnector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7793" y="1549956"/>
            <a:ext cx="22581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Power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98668" y="1992504"/>
            <a:ext cx="141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Ax to Grind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28143" y="2469858"/>
            <a:ext cx="141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75000"/>
                  </a:schemeClr>
                </a:solidFill>
              </a:rPr>
              <a:t>Ideology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528143" y="2985644"/>
            <a:ext cx="141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Personal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528143" y="3856110"/>
            <a:ext cx="1417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Candidate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548284" y="4225442"/>
            <a:ext cx="2286000" cy="1998377"/>
          </a:xfrm>
          <a:prstGeom prst="straightConnector1">
            <a:avLst/>
          </a:prstGeom>
          <a:ln w="19050">
            <a:solidFill>
              <a:srgbClr val="FF0000"/>
            </a:solidFill>
            <a:headEnd type="none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3923072" y="1621370"/>
            <a:ext cx="2037691" cy="2109097"/>
          </a:xfrm>
          <a:prstGeom prst="straightConnector1">
            <a:avLst/>
          </a:prstGeom>
          <a:ln w="19050">
            <a:solidFill>
              <a:srgbClr val="FF000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176156" y="1621370"/>
            <a:ext cx="1946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Increasing Amount of Time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8716297" y="5420101"/>
            <a:ext cx="21827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50000"/>
                  </a:schemeClr>
                </a:solidFill>
              </a:rPr>
              <a:t>Increasing Amount of Money</a:t>
            </a:r>
          </a:p>
        </p:txBody>
      </p:sp>
    </p:spTree>
    <p:extLst>
      <p:ext uri="{BB962C8B-B14F-4D97-AF65-F5344CB8AC3E}">
        <p14:creationId xmlns:p14="http://schemas.microsoft.com/office/powerpoint/2010/main" val="1412039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>
                <a:solidFill>
                  <a:schemeClr val="tx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Personal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1"/>
                </a:solidFill>
              </a:rPr>
              <a:t>Family Members, Friends, Close Professional Colleagues</a:t>
            </a:r>
          </a:p>
          <a:p>
            <a:pPr marL="0" indent="0">
              <a:buNone/>
            </a:pPr>
            <a:endParaRPr lang="en-US" sz="3600" dirty="0"/>
          </a:p>
          <a:p>
            <a:pPr marL="0" indent="0" algn="ctr">
              <a:buNone/>
            </a:pPr>
            <a:r>
              <a:rPr lang="en-US" sz="3600" i="1" dirty="0">
                <a:solidFill>
                  <a:schemeClr val="tx1"/>
                </a:solidFill>
              </a:rPr>
              <a:t>This is important to me.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89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Depth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367</TotalTime>
  <Words>918</Words>
  <Application>Microsoft Macintosh PowerPoint</Application>
  <PresentationFormat>Widescreen</PresentationFormat>
  <Paragraphs>150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Corbel</vt:lpstr>
      <vt:lpstr>Depth</vt:lpstr>
      <vt:lpstr>Fundraising 101</vt:lpstr>
      <vt:lpstr>Agenda</vt:lpstr>
      <vt:lpstr>Fundraising is about….</vt:lpstr>
      <vt:lpstr>Donor Motivation</vt:lpstr>
      <vt:lpstr>Universal Fundraising Rule #1 </vt:lpstr>
      <vt:lpstr>What is Your Message?</vt:lpstr>
      <vt:lpstr>How to find your donor prospects</vt:lpstr>
      <vt:lpstr>Prospective Donors</vt:lpstr>
      <vt:lpstr>Personal Circle</vt:lpstr>
      <vt:lpstr>Ideology Circle</vt:lpstr>
      <vt:lpstr>Ax to Grind</vt:lpstr>
      <vt:lpstr>Power Circle</vt:lpstr>
      <vt:lpstr>Tools of the Trade</vt:lpstr>
      <vt:lpstr>Personal Solicitations</vt:lpstr>
      <vt:lpstr>Personal Solicitations</vt:lpstr>
      <vt:lpstr>Finance Committee</vt:lpstr>
      <vt:lpstr>Finance Committee</vt:lpstr>
      <vt:lpstr>Virtual Events</vt:lpstr>
      <vt:lpstr>Social Media</vt:lpstr>
      <vt:lpstr>Email</vt:lpstr>
      <vt:lpstr>Text Banking</vt:lpstr>
      <vt:lpstr>Successful Fundraising is:</vt:lpstr>
      <vt:lpstr>Fundraising Cycle</vt:lpstr>
      <vt:lpstr>Resolicit</vt:lpstr>
      <vt:lpstr>Key Points to 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101</dc:title>
  <dc:creator>Kimberly Peeler-Allen</dc:creator>
  <cp:lastModifiedBy>Kimberly Peeler-Allen</cp:lastModifiedBy>
  <cp:revision>31</cp:revision>
  <dcterms:created xsi:type="dcterms:W3CDTF">2015-10-07T19:34:01Z</dcterms:created>
  <dcterms:modified xsi:type="dcterms:W3CDTF">2021-03-03T17:23:34Z</dcterms:modified>
</cp:coreProperties>
</file>